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0" r:id="rId2"/>
    <p:sldId id="272" r:id="rId3"/>
    <p:sldId id="285" r:id="rId4"/>
    <p:sldId id="278" r:id="rId5"/>
    <p:sldId id="286" r:id="rId6"/>
    <p:sldId id="287" r:id="rId7"/>
    <p:sldId id="279" r:id="rId8"/>
    <p:sldId id="309" r:id="rId9"/>
    <p:sldId id="288" r:id="rId10"/>
    <p:sldId id="302" r:id="rId11"/>
    <p:sldId id="289" r:id="rId12"/>
    <p:sldId id="290" r:id="rId13"/>
    <p:sldId id="303" r:id="rId14"/>
    <p:sldId id="304" r:id="rId15"/>
    <p:sldId id="305" r:id="rId16"/>
    <p:sldId id="310" r:id="rId17"/>
    <p:sldId id="312" r:id="rId18"/>
    <p:sldId id="311"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03"/>
    <p:restoredTop sz="61810"/>
  </p:normalViewPr>
  <p:slideViewPr>
    <p:cSldViewPr snapToGrid="0">
      <p:cViewPr varScale="1">
        <p:scale>
          <a:sx n="77" d="100"/>
          <a:sy n="77" d="100"/>
        </p:scale>
        <p:origin x="77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5DEE-7DC7-2840-875A-C21A287AF423}" type="datetimeFigureOut">
              <a:rPr lang="en-US" smtClean="0"/>
              <a:t>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F57-4BD4-7D48-A093-6530DDD8C062}" type="slidenum">
              <a:rPr lang="en-US" smtClean="0"/>
              <a:t>‹#›</a:t>
            </a:fld>
            <a:endParaRPr lang="en-US"/>
          </a:p>
        </p:txBody>
      </p:sp>
    </p:spTree>
    <p:extLst>
      <p:ext uri="{BB962C8B-B14F-4D97-AF65-F5344CB8AC3E}">
        <p14:creationId xmlns:p14="http://schemas.microsoft.com/office/powerpoint/2010/main" val="326016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 introduction to the Accelerate </a:t>
            </a:r>
            <a:r>
              <a:rPr lang="en-US" dirty="0" err="1"/>
              <a:t>programme</a:t>
            </a:r>
            <a:r>
              <a:rPr lang="en-US" dirty="0"/>
              <a:t>.</a:t>
            </a:r>
          </a:p>
          <a:p>
            <a:endParaRPr lang="en-US" dirty="0"/>
          </a:p>
          <a:p>
            <a:r>
              <a:rPr lang="en-US" dirty="0"/>
              <a:t>Introduction to LLMs – </a:t>
            </a:r>
          </a:p>
          <a:p>
            <a:r>
              <a:rPr lang="en-US" dirty="0"/>
              <a:t>- how do they work?</a:t>
            </a:r>
          </a:p>
          <a:p>
            <a:r>
              <a:rPr lang="en-US" dirty="0"/>
              <a:t>- how are they trained? Pretraining.</a:t>
            </a:r>
          </a:p>
          <a:p>
            <a:r>
              <a:rPr lang="en-US" dirty="0"/>
              <a:t>- what can we use them for.</a:t>
            </a:r>
          </a:p>
          <a:p>
            <a:r>
              <a:rPr lang="en-US" dirty="0"/>
              <a:t>- Caveats and popular opinion</a:t>
            </a:r>
          </a:p>
          <a:p>
            <a:endParaRPr lang="en-US" dirty="0"/>
          </a:p>
          <a:p>
            <a:r>
              <a:rPr lang="en-US" dirty="0"/>
              <a:t>What’s out there:</a:t>
            </a:r>
          </a:p>
          <a:p>
            <a:r>
              <a:rPr lang="en-US" dirty="0"/>
              <a:t>- Where can you get models from?</a:t>
            </a:r>
          </a:p>
          <a:p>
            <a:r>
              <a:rPr lang="en-US" dirty="0"/>
              <a:t>- What does </a:t>
            </a:r>
            <a:r>
              <a:rPr lang="en-US" dirty="0" err="1"/>
              <a:t>OpenAI</a:t>
            </a:r>
            <a:r>
              <a:rPr lang="en-US" dirty="0"/>
              <a:t> have on offer?</a:t>
            </a:r>
          </a:p>
          <a:p>
            <a:r>
              <a:rPr lang="en-US" dirty="0"/>
              <a:t>- Open source vs closed source.</a:t>
            </a:r>
          </a:p>
          <a:p>
            <a:r>
              <a:rPr lang="en-US" dirty="0"/>
              <a:t>- No code solutions</a:t>
            </a:r>
          </a:p>
          <a:p>
            <a:endParaRPr lang="en-US" dirty="0"/>
          </a:p>
          <a:p>
            <a:r>
              <a:rPr lang="en-US" dirty="0"/>
              <a:t>Fine-tuning and quantization</a:t>
            </a:r>
          </a:p>
          <a:p>
            <a:r>
              <a:rPr lang="en-US" dirty="0"/>
              <a:t>- Methods of fine-tuning</a:t>
            </a:r>
          </a:p>
          <a:p>
            <a:r>
              <a:rPr lang="en-US" dirty="0"/>
              <a:t>    - RAG</a:t>
            </a:r>
          </a:p>
          <a:p>
            <a:r>
              <a:rPr lang="en-US" dirty="0"/>
              <a:t>    - Instruction tuning</a:t>
            </a:r>
          </a:p>
          <a:p>
            <a:r>
              <a:rPr lang="en-US" dirty="0"/>
              <a:t>    - Other tasks</a:t>
            </a:r>
          </a:p>
          <a:p>
            <a:endParaRPr lang="en-US" dirty="0"/>
          </a:p>
          <a:p>
            <a:r>
              <a:rPr lang="en-US" dirty="0"/>
              <a:t>APIs</a:t>
            </a:r>
          </a:p>
          <a:p>
            <a:r>
              <a:rPr lang="en-US" dirty="0"/>
              <a:t>– How to use the </a:t>
            </a:r>
            <a:r>
              <a:rPr lang="en-US" dirty="0" err="1"/>
              <a:t>HuggingFace</a:t>
            </a:r>
            <a:r>
              <a:rPr lang="en-US" dirty="0"/>
              <a:t> API.</a:t>
            </a:r>
          </a:p>
          <a:p>
            <a:r>
              <a:rPr lang="en-US" dirty="0"/>
              <a:t>- How to use the </a:t>
            </a:r>
            <a:r>
              <a:rPr lang="en-US" dirty="0" err="1"/>
              <a:t>OpenAI</a:t>
            </a:r>
            <a:r>
              <a:rPr lang="en-US" dirty="0"/>
              <a:t> API.</a:t>
            </a:r>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happens when we want to train this to do next token prediction?</a:t>
            </a:r>
          </a:p>
        </p:txBody>
      </p:sp>
      <p:sp>
        <p:nvSpPr>
          <p:cNvPr id="4" name="Slide Number Placeholder 3"/>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2007925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are these models trained? We just take the outputs from the attention heads, and stuff them into linear layers. This will then output a probability distribution over the possible tokens. For example, if your tokens are just 200,000 words in a dictionary ranging from Aardvark to Zyzzyva, then you will have a 200,000 element long vector, where each entry is the probability of the next token being the one corresponding to that element’s corresponding token. So, the problem of next token prediction can be framed as ”Given the context, what is the most likely next token”.</a:t>
            </a:r>
          </a:p>
          <a:p>
            <a:endParaRPr lang="en-US" dirty="0"/>
          </a:p>
          <a:p>
            <a:r>
              <a:rPr lang="en-US" dirty="0"/>
              <a:t>We now have a distribution which we can draw from. One possible strategy is to simply draw the token with the highest probability. We could pick the top 10 tokens and draw uniformly at random from those. There are many different strategies to draw from this distribution, and you’ll often see a parameter called the temperature of the model, which will dictate how random you want the drawing process to be.</a:t>
            </a:r>
          </a:p>
          <a:p>
            <a:endParaRPr lang="en-US" dirty="0"/>
          </a:p>
          <a:p>
            <a:r>
              <a:rPr lang="en-US" dirty="0"/>
              <a:t>We’ve looked in a little bit of detail at how they work, but essentially, LLMs are a series of matrix multiplications outputting a probability distribution, and the rest is just implementation details. That’s it. </a:t>
            </a:r>
          </a:p>
          <a:p>
            <a:endParaRPr lang="en-US" dirty="0"/>
          </a:p>
          <a:p>
            <a:r>
              <a:rPr lang="en-US" dirty="0"/>
              <a:t>The real issue is that you need </a:t>
            </a:r>
            <a:r>
              <a:rPr lang="en-US" b="1" i="1" dirty="0"/>
              <a:t>a lot </a:t>
            </a:r>
            <a:r>
              <a:rPr lang="en-US" dirty="0"/>
              <a:t>of text to do this well. Approximately 10TB worth of text to be precise.</a:t>
            </a:r>
          </a:p>
          <a:p>
            <a:endParaRPr lang="en-US" dirty="0"/>
          </a:p>
          <a:p>
            <a:r>
              <a:rPr lang="en-US" dirty="0"/>
              <a:t>So where does this training data come from?</a:t>
            </a:r>
          </a:p>
        </p:txBody>
      </p:sp>
      <p:sp>
        <p:nvSpPr>
          <p:cNvPr id="4" name="Slide Number Placeholder 3"/>
          <p:cNvSpPr>
            <a:spLocks noGrp="1"/>
          </p:cNvSpPr>
          <p:nvPr>
            <p:ph type="sldNum" sz="quarter" idx="5"/>
          </p:nvPr>
        </p:nvSpPr>
        <p:spPr/>
        <p:txBody>
          <a:bodyPr/>
          <a:lstStyle/>
          <a:p>
            <a:fld id="{FE27E4C1-A6EC-8946-BBCD-755D8945F25F}" type="slidenum">
              <a:rPr lang="en-US" smtClean="0"/>
              <a:t>14</a:t>
            </a:fld>
            <a:endParaRPr lang="en-US"/>
          </a:p>
        </p:txBody>
      </p:sp>
    </p:spTree>
    <p:extLst>
      <p:ext uri="{BB962C8B-B14F-4D97-AF65-F5344CB8AC3E}">
        <p14:creationId xmlns:p14="http://schemas.microsoft.com/office/powerpoint/2010/main" val="160851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3248-9B7C-2D6D-7F86-F2E09065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B819-C740-70C3-3C7C-E2F311F3B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006A2-20A9-3FC2-576F-50E28190769A}"/>
              </a:ext>
            </a:extLst>
          </p:cNvPr>
          <p:cNvSpPr>
            <a:spLocks noGrp="1"/>
          </p:cNvSpPr>
          <p:nvPr>
            <p:ph type="body" idx="1"/>
          </p:nvPr>
        </p:nvSpPr>
        <p:spPr/>
        <p:txBody>
          <a:bodyPr/>
          <a:lstStyle/>
          <a:p>
            <a:r>
              <a:rPr lang="en-US" dirty="0"/>
              <a:t>The Pile, a </a:t>
            </a:r>
            <a:r>
              <a:rPr lang="en-US" dirty="0" err="1"/>
              <a:t>nearlyt</a:t>
            </a:r>
            <a:r>
              <a:rPr lang="en-US" dirty="0"/>
              <a:t> 900GB text database.</a:t>
            </a:r>
          </a:p>
          <a:p>
            <a:r>
              <a:rPr lang="en-US" dirty="0"/>
              <a:t>- Common Crawl (46% is English, and every other language is below 6%). It includes </a:t>
            </a:r>
            <a:r>
              <a:rPr lang="en-US" dirty="0" err="1"/>
              <a:t>copywrited</a:t>
            </a:r>
            <a:r>
              <a:rPr lang="en-US" dirty="0"/>
              <a:t> materials</a:t>
            </a:r>
          </a:p>
          <a:p>
            <a:r>
              <a:rPr lang="en-US" dirty="0"/>
              <a:t>- Stack exchange,</a:t>
            </a:r>
          </a:p>
          <a:p>
            <a:r>
              <a:rPr lang="en-US" dirty="0"/>
              <a:t>- </a:t>
            </a:r>
            <a:r>
              <a:rPr lang="en-US" dirty="0" err="1"/>
              <a:t>ArXiv</a:t>
            </a:r>
            <a:endParaRPr lang="en-US" dirty="0"/>
          </a:p>
          <a:p>
            <a:r>
              <a:rPr lang="en-US" dirty="0"/>
              <a:t>- GitHub</a:t>
            </a:r>
          </a:p>
          <a:p>
            <a:r>
              <a:rPr lang="en-US" dirty="0"/>
              <a:t>- PubMed</a:t>
            </a:r>
          </a:p>
          <a:p>
            <a:r>
              <a:rPr lang="en-US" dirty="0"/>
              <a:t>- Wikipedia</a:t>
            </a:r>
          </a:p>
          <a:p>
            <a:r>
              <a:rPr lang="en-US" dirty="0"/>
              <a:t>- YouTube subtitles and comments</a:t>
            </a:r>
          </a:p>
          <a:p>
            <a:r>
              <a:rPr lang="en-US" dirty="0"/>
              <a:t>- Reddit</a:t>
            </a:r>
          </a:p>
          <a:p>
            <a:endParaRPr lang="en-US" dirty="0"/>
          </a:p>
          <a:p>
            <a:r>
              <a:rPr lang="en-US" dirty="0"/>
              <a:t>If anyone has frequented the YouTube comment section at any point or reddit in general, you can see how problematic this might be. If anyone interacted with the earlier versions of GPT-3, it was really quite unconstrained.</a:t>
            </a:r>
          </a:p>
          <a:p>
            <a:endParaRPr lang="en-US" dirty="0"/>
          </a:p>
          <a:p>
            <a:r>
              <a:rPr lang="en-US" dirty="0"/>
              <a:t>For Llama-2 this required 6,000 A100s for 12 days, which would have cost about $2M (not including the cost of the A100s, which are about 15-20k USD apiece…).</a:t>
            </a:r>
          </a:p>
          <a:p>
            <a:endParaRPr lang="en-US" dirty="0"/>
          </a:p>
          <a:p>
            <a:r>
              <a:rPr lang="en-US" dirty="0"/>
              <a:t>But now, let’s think about what we have: we’ve taken 10TB of text and what we’ve got out of it, is for a 70B parameter model, which is about 140GB. So you can think of an LLM as a compression of the information that it was trained on, and in fact there is a correspondence between good compression and a good predictor.</a:t>
            </a:r>
          </a:p>
          <a:p>
            <a:endParaRPr lang="en-US" dirty="0"/>
          </a:p>
        </p:txBody>
      </p:sp>
      <p:sp>
        <p:nvSpPr>
          <p:cNvPr id="4" name="Slide Number Placeholder 3">
            <a:extLst>
              <a:ext uri="{FF2B5EF4-FFF2-40B4-BE49-F238E27FC236}">
                <a16:creationId xmlns:a16="http://schemas.microsoft.com/office/drawing/2014/main" id="{C82C6FA9-95F2-93F0-66DD-27CADE782209}"/>
              </a:ext>
            </a:extLst>
          </p:cNvPr>
          <p:cNvSpPr>
            <a:spLocks noGrp="1"/>
          </p:cNvSpPr>
          <p:nvPr>
            <p:ph type="sldNum" sz="quarter" idx="5"/>
          </p:nvPr>
        </p:nvSpPr>
        <p:spPr/>
        <p:txBody>
          <a:bodyPr/>
          <a:lstStyle/>
          <a:p>
            <a:fld id="{FE27E4C1-A6EC-8946-BBCD-755D8945F25F}" type="slidenum">
              <a:rPr lang="en-US" smtClean="0"/>
              <a:t>15</a:t>
            </a:fld>
            <a:endParaRPr lang="en-US"/>
          </a:p>
        </p:txBody>
      </p:sp>
    </p:spTree>
    <p:extLst>
      <p:ext uri="{BB962C8B-B14F-4D97-AF65-F5344CB8AC3E}">
        <p14:creationId xmlns:p14="http://schemas.microsoft.com/office/powerpoint/2010/main" val="2220466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591A-7DC3-A3AF-CFB1-A8B669C4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59EC-25E0-1294-8149-8D99C9B92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10DE-4A6D-9DA5-64BC-6291886856FA}"/>
              </a:ext>
            </a:extLst>
          </p:cNvPr>
          <p:cNvSpPr>
            <a:spLocks noGrp="1"/>
          </p:cNvSpPr>
          <p:nvPr>
            <p:ph type="body" idx="1"/>
          </p:nvPr>
        </p:nvSpPr>
        <p:spPr/>
        <p:txBody>
          <a:bodyPr/>
          <a:lstStyle/>
          <a:p>
            <a:r>
              <a:rPr lang="en-US" dirty="0"/>
              <a:t>A good way to understand the scale of the training data is to consider the </a:t>
            </a:r>
            <a:r>
              <a:rPr lang="en-US" dirty="0" err="1"/>
              <a:t>Bibliotik</a:t>
            </a:r>
            <a:r>
              <a:rPr lang="en-US" dirty="0"/>
              <a:t> dataset. It is nearly 200k books. Think about how many books you’ve read in your life, and how long it would take to read 200k books. If you read one book per month, you would still read under 1000 books in your entire life. This dataset is about 100GiB and around 12% of The Pile. The pile is is around 900GiB. The size of the training data for Llama was 10TB of text. So 200k books is only ~1% of the total training data used on Llama. So the difference between </a:t>
            </a:r>
          </a:p>
          <a:p>
            <a:endParaRPr lang="en-US" dirty="0"/>
          </a:p>
          <a:p>
            <a:r>
              <a:rPr lang="en-US" dirty="0"/>
              <a:t>This process is called pretraining.</a:t>
            </a:r>
          </a:p>
          <a:p>
            <a:endParaRPr lang="en-US" dirty="0"/>
          </a:p>
          <a:p>
            <a:r>
              <a:rPr lang="en-US" dirty="0"/>
              <a:t>But how do you get something like </a:t>
            </a:r>
            <a:r>
              <a:rPr lang="en-US" dirty="0" err="1"/>
              <a:t>ChatGPT</a:t>
            </a:r>
            <a:r>
              <a:rPr lang="en-US" dirty="0"/>
              <a:t>? By a process called fine-tuning…</a:t>
            </a:r>
          </a:p>
          <a:p>
            <a:endParaRPr lang="en-US" dirty="0"/>
          </a:p>
        </p:txBody>
      </p:sp>
      <p:sp>
        <p:nvSpPr>
          <p:cNvPr id="4" name="Slide Number Placeholder 3">
            <a:extLst>
              <a:ext uri="{FF2B5EF4-FFF2-40B4-BE49-F238E27FC236}">
                <a16:creationId xmlns:a16="http://schemas.microsoft.com/office/drawing/2014/main" id="{4FA62277-CFE7-6C97-F6DC-B707531139E4}"/>
              </a:ext>
            </a:extLst>
          </p:cNvPr>
          <p:cNvSpPr>
            <a:spLocks noGrp="1"/>
          </p:cNvSpPr>
          <p:nvPr>
            <p:ph type="sldNum" sz="quarter" idx="5"/>
          </p:nvPr>
        </p:nvSpPr>
        <p:spPr/>
        <p:txBody>
          <a:bodyPr/>
          <a:lstStyle/>
          <a:p>
            <a:fld id="{FE27E4C1-A6EC-8946-BBCD-755D8945F25F}" type="slidenum">
              <a:rPr lang="en-US" smtClean="0"/>
              <a:t>16</a:t>
            </a:fld>
            <a:endParaRPr lang="en-US"/>
          </a:p>
        </p:txBody>
      </p:sp>
    </p:spTree>
    <p:extLst>
      <p:ext uri="{BB962C8B-B14F-4D97-AF65-F5344CB8AC3E}">
        <p14:creationId xmlns:p14="http://schemas.microsoft.com/office/powerpoint/2010/main" val="174584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73EF-F7A5-6B22-2C87-C6F3E9CD6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75B6-1CD1-60CB-5B8B-0426B55E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A1390-37DD-A937-FB15-23774B5A7694}"/>
              </a:ext>
            </a:extLst>
          </p:cNvPr>
          <p:cNvSpPr>
            <a:spLocks noGrp="1"/>
          </p:cNvSpPr>
          <p:nvPr>
            <p:ph type="body" idx="1"/>
          </p:nvPr>
        </p:nvSpPr>
        <p:spPr/>
        <p:txBody>
          <a:bodyPr/>
          <a:lstStyle/>
          <a:p>
            <a:r>
              <a:rPr lang="en-US" dirty="0"/>
              <a:t>Summary.</a:t>
            </a:r>
          </a:p>
          <a:p>
            <a:endParaRPr lang="en-US" dirty="0"/>
          </a:p>
          <a:p>
            <a:r>
              <a:rPr lang="en-US" dirty="0"/>
              <a:t>Andrej </a:t>
            </a:r>
            <a:r>
              <a:rPr lang="en-US" dirty="0" err="1"/>
              <a:t>Karpathy</a:t>
            </a:r>
            <a:r>
              <a:rPr lang="en-US" dirty="0"/>
              <a:t> has an excellent analogy where you can think of LLMs as like that scene from Wallace and </a:t>
            </a:r>
            <a:r>
              <a:rPr lang="en-US" dirty="0" err="1"/>
              <a:t>gromit</a:t>
            </a:r>
            <a:r>
              <a:rPr lang="en-US" dirty="0"/>
              <a:t> where he’s just laying down tracks. He’s not looking into the future, he’s not thinking about what he’s doing, he’s just laying down tracks so as not to derail the train.</a:t>
            </a:r>
          </a:p>
          <a:p>
            <a:endParaRPr lang="en-US" dirty="0"/>
          </a:p>
        </p:txBody>
      </p:sp>
      <p:sp>
        <p:nvSpPr>
          <p:cNvPr id="4" name="Slide Number Placeholder 3">
            <a:extLst>
              <a:ext uri="{FF2B5EF4-FFF2-40B4-BE49-F238E27FC236}">
                <a16:creationId xmlns:a16="http://schemas.microsoft.com/office/drawing/2014/main" id="{EF497C67-37CE-06F0-E264-275AB22C3F5B}"/>
              </a:ext>
            </a:extLst>
          </p:cNvPr>
          <p:cNvSpPr>
            <a:spLocks noGrp="1"/>
          </p:cNvSpPr>
          <p:nvPr>
            <p:ph type="sldNum" sz="quarter" idx="5"/>
          </p:nvPr>
        </p:nvSpPr>
        <p:spPr/>
        <p:txBody>
          <a:bodyPr/>
          <a:lstStyle/>
          <a:p>
            <a:fld id="{FE27E4C1-A6EC-8946-BBCD-755D8945F25F}" type="slidenum">
              <a:rPr lang="en-US" smtClean="0"/>
              <a:t>17</a:t>
            </a:fld>
            <a:endParaRPr lang="en-US"/>
          </a:p>
        </p:txBody>
      </p:sp>
    </p:spTree>
    <p:extLst>
      <p:ext uri="{BB962C8B-B14F-4D97-AF65-F5344CB8AC3E}">
        <p14:creationId xmlns:p14="http://schemas.microsoft.com/office/powerpoint/2010/main" val="3294065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18</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19</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Accelerate program.</a:t>
            </a:r>
          </a:p>
          <a:p>
            <a:r>
              <a:rPr lang="en-US" dirty="0"/>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dirty="0"/>
          </a:p>
          <a:p>
            <a:r>
              <a:rPr lang="en-US" dirty="0"/>
              <a:t>We are ultimately here to facilitate this process of integrating AI into research.</a:t>
            </a:r>
          </a:p>
          <a:p>
            <a:endParaRPr lang="en-US" dirty="0"/>
          </a:p>
          <a:p>
            <a:r>
              <a:rPr lang="en-US" dirty="0"/>
              <a:t>Just a brief about us:</a:t>
            </a:r>
          </a:p>
          <a:p>
            <a:endParaRPr lang="en-US" dirty="0"/>
          </a:p>
          <a:p>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Over the last year, about 90% of my work has been large language model focused. </a:t>
            </a: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7</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come in all shapes and sizes. Here we have Llama, one of the biggest open source models currently available, and on the right is BERT, one of the early language models.</a:t>
            </a:r>
          </a:p>
          <a:p>
            <a:endParaRPr lang="en-US" dirty="0"/>
          </a:p>
          <a:p>
            <a:r>
              <a:rPr lang="en-US" dirty="0"/>
              <a:t>Although the architectures are quite different in terms of size, detail, components, and task, they both use the same fundamental building blocks. Before we really get into the details, I just want to take some time to define some common terms, just so we’re all on the same page.</a:t>
            </a:r>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3543945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dirty="0">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dirty="0">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p>
          <a:p>
            <a:endParaRPr lang="en-US" dirty="0">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a:t>
            </a:r>
            <a:r>
              <a:rPr lang="en-US" dirty="0" err="1">
                <a:solidFill>
                  <a:srgbClr val="404040"/>
                </a:solidFill>
                <a:latin typeface="Helvetica"/>
                <a:cs typeface="Helvetica"/>
              </a:rPr>
              <a:t>ChatGPT</a:t>
            </a:r>
            <a:r>
              <a:rPr lang="en-US" dirty="0">
                <a:solidFill>
                  <a:srgbClr val="404040"/>
                </a:solidFill>
                <a:latin typeface="Helvetica"/>
                <a:cs typeface="Helvetica"/>
              </a:rPr>
              <a:t>, the context is also information that you give the model before your actual prompt.</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numerical representation of a piece of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p>
          <a:p>
            <a:endParaRPr lang="en-US" dirty="0">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p>
          <a:p>
            <a:endParaRPr lang="en-US" dirty="0">
              <a:solidFill>
                <a:srgbClr val="404040"/>
              </a:solidFill>
            </a:endParaRPr>
          </a:p>
          <a:p>
            <a:r>
              <a:rPr lang="en-US" b="1" i="1" dirty="0">
                <a:solidFill>
                  <a:srgbClr val="235EE2"/>
                </a:solidFill>
              </a:rPr>
              <a:t>Finetuning</a:t>
            </a:r>
            <a:r>
              <a:rPr lang="en-US" dirty="0">
                <a:solidFill>
                  <a:srgbClr val="404040"/>
                </a:solidFill>
              </a:rPr>
              <a:t> Training the LLM to do a particular task.</a:t>
            </a:r>
          </a:p>
          <a:p>
            <a:endParaRPr lang="en-US" dirty="0">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p>
          <a:p>
            <a:endParaRPr lang="en-US" dirty="0">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p>
          <a:p>
            <a:endParaRPr lang="en-US" dirty="0">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p>
          <a:p>
            <a:endParaRPr lang="en-US" dirty="0">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p>
          <a:p>
            <a:endParaRPr lang="en-US" dirty="0">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a:t>
            </a:r>
            <a:r>
              <a:rPr lang="en-US" dirty="0" err="1">
                <a:solidFill>
                  <a:srgbClr val="404040"/>
                </a:solidFill>
              </a:rPr>
              <a:t>OpenAI</a:t>
            </a:r>
            <a:r>
              <a:rPr lang="en-US" dirty="0">
                <a:solidFill>
                  <a:srgbClr val="404040"/>
                </a:solidFill>
              </a:rPr>
              <a:t>, which train a model, and then host it on a server</a:t>
            </a:r>
            <a:endParaRPr lang="en-US" dirty="0">
              <a:solidFill>
                <a:srgbClr val="404040"/>
              </a:solidFill>
              <a:latin typeface="Helvetica"/>
              <a:cs typeface="Helvetica"/>
            </a:endParaRP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2657261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definition of an LLM is simply a high parameter model typically greater than hundreds of millions, trained on massive amounts of text to do some kind of text generation. Notice that I’ve said ”some kind of text generation” because not all language models are built to do the same task. For example, GPT models are next token predictors, but BERT is a masked-language model. These tasks are also linked to their architecture types - decoder only, encoder only, etc.</a:t>
            </a:r>
          </a:p>
          <a:p>
            <a:endParaRPr lang="en-US" dirty="0"/>
          </a:p>
          <a:p>
            <a:r>
              <a:rPr lang="en-US" dirty="0"/>
              <a:t>Not all language models are chatbots – </a:t>
            </a:r>
            <a:r>
              <a:rPr lang="en-US" dirty="0" err="1"/>
              <a:t>ChatGPT</a:t>
            </a:r>
            <a:r>
              <a:rPr lang="en-US" dirty="0"/>
              <a:t> was not initially optimized for chatting. For </a:t>
            </a:r>
            <a:r>
              <a:rPr lang="en-US" dirty="0" err="1"/>
              <a:t>ChatGPT</a:t>
            </a:r>
            <a:r>
              <a:rPr lang="en-US" dirty="0"/>
              <a:t> to function in the way that it currently does, it had to be trained on another task.</a:t>
            </a:r>
          </a:p>
        </p:txBody>
      </p:sp>
      <p:sp>
        <p:nvSpPr>
          <p:cNvPr id="4" name="Slide Number Placeholder 3"/>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3674070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aren’t going to focus too much on this, but the core idea behind all of the models that you see and hear about today, is this – self attention.</a:t>
            </a:r>
          </a:p>
          <a:p>
            <a:endParaRPr lang="en-US" dirty="0"/>
          </a:p>
          <a:p>
            <a:r>
              <a:rPr lang="en-US" dirty="0"/>
              <a:t>The example sentence we use here is “see that girl run”, and we focus in particular on the word “that”, but in reality, this all happens simultaneously.</a:t>
            </a:r>
          </a:p>
          <a:p>
            <a:endParaRPr lang="en-US" dirty="0"/>
          </a:p>
          <a:p>
            <a:r>
              <a:rPr lang="en-US" dirty="0"/>
              <a:t>Firstly, the word is embedded in a high-dimensional space, in this case a 300-dimensional space. Every word is embedded in this high dimensional space. Sometimes the nature of this embedding is complicated – there might be a component that is learned, there might also be a component that is hard-coded, for example to capture the positional information of the words (i.e. where in the sentence the word appears). This embedding is then multiplied by the Query matrix. At the same time, the sentence is multiplied by the Key and Value matrices. Don’t worry too much about the names of the matrices. These matrices might have 100 neurons, which means that you have matrices of size 300x100.</a:t>
            </a:r>
          </a:p>
          <a:p>
            <a:endParaRPr lang="en-US" dirty="0"/>
          </a:p>
          <a:p>
            <a:r>
              <a:rPr lang="en-US" dirty="0"/>
              <a:t>The query vector, here denoted by q, is compared to each word in the keys matrix. In this way, the model will find the most relevant word for the query. So in this case, the word “girl” should be the most relevant word for “that”. The result of this is passed through a </a:t>
            </a:r>
            <a:r>
              <a:rPr lang="en-US" dirty="0" err="1"/>
              <a:t>softmax</a:t>
            </a:r>
            <a:r>
              <a:rPr lang="en-US" dirty="0"/>
              <a:t> function. This function will produce a range of probabilities, summing to 1. In this case the vector will be the same size as the context vector. This is a probability distribution which will denote which word is the most importantly linked to the word “that”. This is scaled to control the variance, so that one word doesn’t dominate, because there might be multiple words that are important. The outcome of this is multiplied by the Value matrix, in order to amplify the most important signal and diminish the least important ones.</a:t>
            </a:r>
          </a:p>
          <a:p>
            <a:endParaRPr lang="en-US" dirty="0"/>
          </a:p>
          <a:p>
            <a:r>
              <a:rPr lang="en-US" dirty="0"/>
              <a:t>This is a lot of conceptual information, but really what you have to know is that it’s a bunch of matrix multiplications and it produces a probability distribution over the input context. </a:t>
            </a:r>
          </a:p>
        </p:txBody>
      </p:sp>
      <p:sp>
        <p:nvSpPr>
          <p:cNvPr id="4" name="Slide Number Placeholder 3"/>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272733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83A0-262B-BDD7-E4F9-BB5356A1D1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149E91-6CBB-A7D1-6B9E-19239CB49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BD6AAC-D6D9-B031-EF1A-9AE50104965D}"/>
              </a:ext>
            </a:extLst>
          </p:cNvPr>
          <p:cNvSpPr>
            <a:spLocks noGrp="1"/>
          </p:cNvSpPr>
          <p:nvPr>
            <p:ph type="dt" sz="half" idx="10"/>
          </p:nvPr>
        </p:nvSpPr>
        <p:spPr/>
        <p:txBody>
          <a:bodyPr/>
          <a:lstStyle/>
          <a:p>
            <a:fld id="{4856076E-0B2B-5F48-AEA8-24625ADC8DF9}" type="datetimeFigureOut">
              <a:rPr lang="en-US" smtClean="0"/>
              <a:t>2/20/24</a:t>
            </a:fld>
            <a:endParaRPr lang="en-US"/>
          </a:p>
        </p:txBody>
      </p:sp>
      <p:sp>
        <p:nvSpPr>
          <p:cNvPr id="5" name="Footer Placeholder 4">
            <a:extLst>
              <a:ext uri="{FF2B5EF4-FFF2-40B4-BE49-F238E27FC236}">
                <a16:creationId xmlns:a16="http://schemas.microsoft.com/office/drawing/2014/main" id="{DEB65EB6-951B-3CED-17AE-0D55A978E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3FA2-99C9-7D44-5ACA-FA10FA1A443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99455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199-DD31-7BA9-7419-3994574826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44C633-41FE-0201-42CE-BDE5234855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21F85A-3EE8-7EF7-1073-FE6A071E5847}"/>
              </a:ext>
            </a:extLst>
          </p:cNvPr>
          <p:cNvSpPr>
            <a:spLocks noGrp="1"/>
          </p:cNvSpPr>
          <p:nvPr>
            <p:ph type="dt" sz="half" idx="10"/>
          </p:nvPr>
        </p:nvSpPr>
        <p:spPr/>
        <p:txBody>
          <a:bodyPr/>
          <a:lstStyle/>
          <a:p>
            <a:fld id="{4856076E-0B2B-5F48-AEA8-24625ADC8DF9}" type="datetimeFigureOut">
              <a:rPr lang="en-US" smtClean="0"/>
              <a:t>2/20/24</a:t>
            </a:fld>
            <a:endParaRPr lang="en-US"/>
          </a:p>
        </p:txBody>
      </p:sp>
      <p:sp>
        <p:nvSpPr>
          <p:cNvPr id="5" name="Footer Placeholder 4">
            <a:extLst>
              <a:ext uri="{FF2B5EF4-FFF2-40B4-BE49-F238E27FC236}">
                <a16:creationId xmlns:a16="http://schemas.microsoft.com/office/drawing/2014/main" id="{6E7CB492-B371-C812-1C6B-57BB0B4C3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B024-F3D7-32B8-EE7D-2AEAEB9FF31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7182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BB2DE-6DC2-22BA-2CC2-4C503C1BC7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7C7D52-7BB2-5F57-40AF-D375C0627C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7A11F-3B3B-B683-9898-7D3D0B74499C}"/>
              </a:ext>
            </a:extLst>
          </p:cNvPr>
          <p:cNvSpPr>
            <a:spLocks noGrp="1"/>
          </p:cNvSpPr>
          <p:nvPr>
            <p:ph type="dt" sz="half" idx="10"/>
          </p:nvPr>
        </p:nvSpPr>
        <p:spPr/>
        <p:txBody>
          <a:bodyPr/>
          <a:lstStyle/>
          <a:p>
            <a:fld id="{4856076E-0B2B-5F48-AEA8-24625ADC8DF9}" type="datetimeFigureOut">
              <a:rPr lang="en-US" smtClean="0"/>
              <a:t>2/20/24</a:t>
            </a:fld>
            <a:endParaRPr lang="en-US"/>
          </a:p>
        </p:txBody>
      </p:sp>
      <p:sp>
        <p:nvSpPr>
          <p:cNvPr id="5" name="Footer Placeholder 4">
            <a:extLst>
              <a:ext uri="{FF2B5EF4-FFF2-40B4-BE49-F238E27FC236}">
                <a16:creationId xmlns:a16="http://schemas.microsoft.com/office/drawing/2014/main" id="{485F3600-70C4-9BBB-C6B8-D4E9EFA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3714-9E1C-692B-E788-DB40F9AFA9C7}"/>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18544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03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65802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10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8C98-45D5-A170-9F16-C0E24A25EA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626270-DA05-493C-CFF7-EA5966A37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0A295D-9661-38EB-EBF8-516B73F828FF}"/>
              </a:ext>
            </a:extLst>
          </p:cNvPr>
          <p:cNvSpPr>
            <a:spLocks noGrp="1"/>
          </p:cNvSpPr>
          <p:nvPr>
            <p:ph type="dt" sz="half" idx="10"/>
          </p:nvPr>
        </p:nvSpPr>
        <p:spPr/>
        <p:txBody>
          <a:bodyPr/>
          <a:lstStyle/>
          <a:p>
            <a:fld id="{4856076E-0B2B-5F48-AEA8-24625ADC8DF9}" type="datetimeFigureOut">
              <a:rPr lang="en-US" smtClean="0"/>
              <a:t>2/20/24</a:t>
            </a:fld>
            <a:endParaRPr lang="en-US"/>
          </a:p>
        </p:txBody>
      </p:sp>
      <p:sp>
        <p:nvSpPr>
          <p:cNvPr id="5" name="Footer Placeholder 4">
            <a:extLst>
              <a:ext uri="{FF2B5EF4-FFF2-40B4-BE49-F238E27FC236}">
                <a16:creationId xmlns:a16="http://schemas.microsoft.com/office/drawing/2014/main" id="{6737040D-046E-E009-97EE-755B445D9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78BF-3903-C487-7275-8C1E4C9749E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53540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CC7-12A4-ECAE-750A-D5DD52786A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242BDF-A28F-C9B2-8B80-0DCC91C7B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83F15-5C9C-0E2B-5FAA-39F5AE2BC63D}"/>
              </a:ext>
            </a:extLst>
          </p:cNvPr>
          <p:cNvSpPr>
            <a:spLocks noGrp="1"/>
          </p:cNvSpPr>
          <p:nvPr>
            <p:ph type="dt" sz="half" idx="10"/>
          </p:nvPr>
        </p:nvSpPr>
        <p:spPr/>
        <p:txBody>
          <a:bodyPr/>
          <a:lstStyle/>
          <a:p>
            <a:fld id="{4856076E-0B2B-5F48-AEA8-24625ADC8DF9}" type="datetimeFigureOut">
              <a:rPr lang="en-US" smtClean="0"/>
              <a:t>2/20/24</a:t>
            </a:fld>
            <a:endParaRPr lang="en-US"/>
          </a:p>
        </p:txBody>
      </p:sp>
      <p:sp>
        <p:nvSpPr>
          <p:cNvPr id="5" name="Footer Placeholder 4">
            <a:extLst>
              <a:ext uri="{FF2B5EF4-FFF2-40B4-BE49-F238E27FC236}">
                <a16:creationId xmlns:a16="http://schemas.microsoft.com/office/drawing/2014/main" id="{8CD2EC10-1ADA-3443-41FD-F8FE155FB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9E139-40C4-3516-1D3E-1831ADE785A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12103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1CE1-FAAF-0C88-476C-3B14E8F951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4F979-F641-AB89-6914-708DBFB6AB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2ECDF5-DE61-2845-AB89-67F75630D2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8F1C7FD-64EF-5B62-0CBA-307E9E50BD7E}"/>
              </a:ext>
            </a:extLst>
          </p:cNvPr>
          <p:cNvSpPr>
            <a:spLocks noGrp="1"/>
          </p:cNvSpPr>
          <p:nvPr>
            <p:ph type="dt" sz="half" idx="10"/>
          </p:nvPr>
        </p:nvSpPr>
        <p:spPr/>
        <p:txBody>
          <a:bodyPr/>
          <a:lstStyle/>
          <a:p>
            <a:fld id="{4856076E-0B2B-5F48-AEA8-24625ADC8DF9}" type="datetimeFigureOut">
              <a:rPr lang="en-US" smtClean="0"/>
              <a:t>2/20/24</a:t>
            </a:fld>
            <a:endParaRPr lang="en-US"/>
          </a:p>
        </p:txBody>
      </p:sp>
      <p:sp>
        <p:nvSpPr>
          <p:cNvPr id="6" name="Footer Placeholder 5">
            <a:extLst>
              <a:ext uri="{FF2B5EF4-FFF2-40B4-BE49-F238E27FC236}">
                <a16:creationId xmlns:a16="http://schemas.microsoft.com/office/drawing/2014/main" id="{E02F63EC-51A8-B7D2-A3AC-DB830BF3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83156-CF8F-B9DC-E468-D8AE111342EE}"/>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08372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9E7B-EC01-33DF-C2BD-9F9CC56839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88683A-A999-BD0B-57C9-4E76C792F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00FBC1-8587-BD4F-620D-C6BD4C15C4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E76528-624F-8DFC-2817-DF4B27446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090C94-FE70-1051-79B6-C707771270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BF8CABA-69A4-CDDD-DDC8-F40F6D671226}"/>
              </a:ext>
            </a:extLst>
          </p:cNvPr>
          <p:cNvSpPr>
            <a:spLocks noGrp="1"/>
          </p:cNvSpPr>
          <p:nvPr>
            <p:ph type="dt" sz="half" idx="10"/>
          </p:nvPr>
        </p:nvSpPr>
        <p:spPr/>
        <p:txBody>
          <a:bodyPr/>
          <a:lstStyle/>
          <a:p>
            <a:fld id="{4856076E-0B2B-5F48-AEA8-24625ADC8DF9}" type="datetimeFigureOut">
              <a:rPr lang="en-US" smtClean="0"/>
              <a:t>2/20/24</a:t>
            </a:fld>
            <a:endParaRPr lang="en-US"/>
          </a:p>
        </p:txBody>
      </p:sp>
      <p:sp>
        <p:nvSpPr>
          <p:cNvPr id="8" name="Footer Placeholder 7">
            <a:extLst>
              <a:ext uri="{FF2B5EF4-FFF2-40B4-BE49-F238E27FC236}">
                <a16:creationId xmlns:a16="http://schemas.microsoft.com/office/drawing/2014/main" id="{2AF421E8-9E5C-39C7-FCB7-A4813553E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39BFC-ABB2-8C90-8F46-8269C0011579}"/>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51085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D3E1-B251-B6DE-5F86-D3AF6C60E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7EB8CA-03DB-9A2E-33FE-7496849798A7}"/>
              </a:ext>
            </a:extLst>
          </p:cNvPr>
          <p:cNvSpPr>
            <a:spLocks noGrp="1"/>
          </p:cNvSpPr>
          <p:nvPr>
            <p:ph type="dt" sz="half" idx="10"/>
          </p:nvPr>
        </p:nvSpPr>
        <p:spPr/>
        <p:txBody>
          <a:bodyPr/>
          <a:lstStyle/>
          <a:p>
            <a:fld id="{4856076E-0B2B-5F48-AEA8-24625ADC8DF9}" type="datetimeFigureOut">
              <a:rPr lang="en-US" smtClean="0"/>
              <a:t>2/20/24</a:t>
            </a:fld>
            <a:endParaRPr lang="en-US"/>
          </a:p>
        </p:txBody>
      </p:sp>
      <p:sp>
        <p:nvSpPr>
          <p:cNvPr id="4" name="Footer Placeholder 3">
            <a:extLst>
              <a:ext uri="{FF2B5EF4-FFF2-40B4-BE49-F238E27FC236}">
                <a16:creationId xmlns:a16="http://schemas.microsoft.com/office/drawing/2014/main" id="{88C7B910-A2FC-4B19-E14C-DD102778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C89E5-954C-C9CA-E0A8-828B8E3E19D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4606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F7DE-D487-F7BC-976F-793979704980}"/>
              </a:ext>
            </a:extLst>
          </p:cNvPr>
          <p:cNvSpPr>
            <a:spLocks noGrp="1"/>
          </p:cNvSpPr>
          <p:nvPr>
            <p:ph type="dt" sz="half" idx="10"/>
          </p:nvPr>
        </p:nvSpPr>
        <p:spPr/>
        <p:txBody>
          <a:bodyPr/>
          <a:lstStyle/>
          <a:p>
            <a:fld id="{4856076E-0B2B-5F48-AEA8-24625ADC8DF9}" type="datetimeFigureOut">
              <a:rPr lang="en-US" smtClean="0"/>
              <a:t>2/20/24</a:t>
            </a:fld>
            <a:endParaRPr lang="en-US"/>
          </a:p>
        </p:txBody>
      </p:sp>
      <p:sp>
        <p:nvSpPr>
          <p:cNvPr id="3" name="Footer Placeholder 2">
            <a:extLst>
              <a:ext uri="{FF2B5EF4-FFF2-40B4-BE49-F238E27FC236}">
                <a16:creationId xmlns:a16="http://schemas.microsoft.com/office/drawing/2014/main" id="{FBDF6220-F7E2-10C1-1DB2-F39E5C916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E6E4E-BF8B-DD0F-B6A9-36CF66ACC06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98577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EA9D-18C6-0098-F203-A16485136B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231329-E7E4-CCE2-E2FA-B58CBE1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1CAF04-36A1-655B-3E2C-5AAE1D66D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314E6C-F92C-0479-77ED-39A850DD2D14}"/>
              </a:ext>
            </a:extLst>
          </p:cNvPr>
          <p:cNvSpPr>
            <a:spLocks noGrp="1"/>
          </p:cNvSpPr>
          <p:nvPr>
            <p:ph type="dt" sz="half" idx="10"/>
          </p:nvPr>
        </p:nvSpPr>
        <p:spPr/>
        <p:txBody>
          <a:bodyPr/>
          <a:lstStyle/>
          <a:p>
            <a:fld id="{4856076E-0B2B-5F48-AEA8-24625ADC8DF9}" type="datetimeFigureOut">
              <a:rPr lang="en-US" smtClean="0"/>
              <a:t>2/20/24</a:t>
            </a:fld>
            <a:endParaRPr lang="en-US"/>
          </a:p>
        </p:txBody>
      </p:sp>
      <p:sp>
        <p:nvSpPr>
          <p:cNvPr id="6" name="Footer Placeholder 5">
            <a:extLst>
              <a:ext uri="{FF2B5EF4-FFF2-40B4-BE49-F238E27FC236}">
                <a16:creationId xmlns:a16="http://schemas.microsoft.com/office/drawing/2014/main" id="{DF6A5A5B-FAC3-7058-E3EB-AF5AA54A8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65B0-F96E-EF90-0993-5C9696236795}"/>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6622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193-4683-1716-CC5B-450189AD7E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23EF81-0E3E-2CE0-C665-80909630B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846D6-3894-6D5B-D310-F7D0E11E0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00165A-5561-F41A-F0B5-9E4413FC7DE4}"/>
              </a:ext>
            </a:extLst>
          </p:cNvPr>
          <p:cNvSpPr>
            <a:spLocks noGrp="1"/>
          </p:cNvSpPr>
          <p:nvPr>
            <p:ph type="dt" sz="half" idx="10"/>
          </p:nvPr>
        </p:nvSpPr>
        <p:spPr/>
        <p:txBody>
          <a:bodyPr/>
          <a:lstStyle/>
          <a:p>
            <a:fld id="{4856076E-0B2B-5F48-AEA8-24625ADC8DF9}" type="datetimeFigureOut">
              <a:rPr lang="en-US" smtClean="0"/>
              <a:t>2/20/24</a:t>
            </a:fld>
            <a:endParaRPr lang="en-US"/>
          </a:p>
        </p:txBody>
      </p:sp>
      <p:sp>
        <p:nvSpPr>
          <p:cNvPr id="6" name="Footer Placeholder 5">
            <a:extLst>
              <a:ext uri="{FF2B5EF4-FFF2-40B4-BE49-F238E27FC236}">
                <a16:creationId xmlns:a16="http://schemas.microsoft.com/office/drawing/2014/main" id="{DF91BA60-4419-D3FB-0C5D-17C2A19A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60910-2AC5-6D81-94D1-8FF03794C09D}"/>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20848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BA255-C2EF-E1A8-C511-E5FB172D0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76B433-6BF3-021B-7227-5F776669F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6E9A5-BD0B-6C1F-2B07-42401F35E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6076E-0B2B-5F48-AEA8-24625ADC8DF9}" type="datetimeFigureOut">
              <a:rPr lang="en-US" smtClean="0"/>
              <a:t>2/20/24</a:t>
            </a:fld>
            <a:endParaRPr lang="en-US"/>
          </a:p>
        </p:txBody>
      </p:sp>
      <p:sp>
        <p:nvSpPr>
          <p:cNvPr id="5" name="Footer Placeholder 4">
            <a:extLst>
              <a:ext uri="{FF2B5EF4-FFF2-40B4-BE49-F238E27FC236}">
                <a16:creationId xmlns:a16="http://schemas.microsoft.com/office/drawing/2014/main" id="{4750883F-0476-73DA-43F1-59AA1B568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3B416-27A4-BDD6-44E7-FFF79AEFF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97493-97DF-6D43-A019-09A8270443AD}" type="slidenum">
              <a:rPr lang="en-US" smtClean="0"/>
              <a:t>‹#›</a:t>
            </a:fld>
            <a:endParaRPr lang="en-US"/>
          </a:p>
        </p:txBody>
      </p:sp>
    </p:spTree>
    <p:extLst>
      <p:ext uri="{BB962C8B-B14F-4D97-AF65-F5344CB8AC3E}">
        <p14:creationId xmlns:p14="http://schemas.microsoft.com/office/powerpoint/2010/main" val="144406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medium.com/@akash.kesrwani99/understanding-next-token-prediction-concept-to-code-1st-part-7054dabda34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www.youtube.com/watch?v=zjkBMFhNj_g"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rxiv.org/pdf/1706.03762.pdf" TargetMode="External"/><Relationship Id="rId3" Type="http://schemas.openxmlformats.org/officeDocument/2006/relationships/hyperlink" Target="https://arstechnica.com/science/2023/07/a-jargon-free-explanation-of-how-ai-large-language-models-work/" TargetMode="External"/><Relationship Id="rId7" Type="http://schemas.openxmlformats.org/officeDocument/2006/relationships/hyperlink" Target="https://arxiv.org/pdf/2402.06196.pdf"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https://arxiv.org/pdf/2101.00027.pdf" TargetMode="External"/><Relationship Id="rId5" Type="http://schemas.openxmlformats.org/officeDocument/2006/relationships/hyperlink" Target="https://dl.acm.org/doi/pdf/10.1145/3442188.3445922" TargetMode="External"/><Relationship Id="rId4" Type="http://schemas.openxmlformats.org/officeDocument/2006/relationships/hyperlink" Target="https://ig.ft.com/generative-ai/" TargetMode="External"/><Relationship Id="rId9" Type="http://schemas.openxmlformats.org/officeDocument/2006/relationships/hyperlink" Target="https://www.youtube.com/watch?v=zjkBMFhNj_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LLM Workshop</a:t>
            </a:r>
            <a:endParaRPr lang="en-US" b="0" dirty="0"/>
          </a:p>
          <a:p>
            <a:endParaRPr lang="en-US" dirty="0"/>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February 2024</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Accelerate </a:t>
            </a:r>
            <a:r>
              <a:rPr lang="en-US" dirty="0" err="1"/>
              <a:t>Programme</a:t>
            </a:r>
            <a:r>
              <a:rPr lang="en-US" dirty="0"/>
              <a:t> for Scientific Discovery</a:t>
            </a:r>
          </a:p>
          <a:p>
            <a:endParaRPr lang="en-US" dirty="0"/>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121920" tIns="60960" rIns="121920" bIns="60960" rtlCol="0" anchor="t">
            <a:normAutofit/>
          </a:bodyPr>
          <a:lstStyle/>
          <a:p>
            <a:r>
              <a:rPr lang="en-US" dirty="0"/>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121920" tIns="60960" rIns="121920" bIns="60960" rtlCol="0" anchor="t">
            <a:normAutofit/>
          </a:bodyPr>
          <a:lstStyle/>
          <a:p>
            <a:r>
              <a:rPr lang="en-US" dirty="0"/>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121920" tIns="60960" rIns="121920" bIns="60960" rtlCol="0" anchor="t">
            <a:normAutofit fontScale="85000" lnSpcReduction="20000"/>
          </a:bodyPr>
          <a:lstStyle/>
          <a:p>
            <a:r>
              <a:rPr lang="en-US" b="1" i="1" dirty="0">
                <a:solidFill>
                  <a:srgbClr val="235EE2"/>
                </a:solidFill>
                <a:latin typeface="Helvetica"/>
                <a:cs typeface="Helvetica"/>
              </a:rPr>
              <a:t>Model</a:t>
            </a:r>
            <a:r>
              <a:rPr lang="en-US" dirty="0">
                <a:solidFill>
                  <a:srgbClr val="404040"/>
                </a:solidFill>
                <a:latin typeface="Helvetica"/>
                <a:cs typeface="Helvetica"/>
              </a:rPr>
              <a:t> The thing you train and use to generate text.</a:t>
            </a:r>
          </a:p>
          <a:p>
            <a:r>
              <a:rPr lang="en-US" b="1" i="1" dirty="0">
                <a:solidFill>
                  <a:srgbClr val="235EE2"/>
                </a:solidFill>
              </a:rPr>
              <a:t>Architecture</a:t>
            </a:r>
            <a:r>
              <a:rPr lang="en-US" dirty="0">
                <a:solidFill>
                  <a:srgbClr val="404040"/>
                </a:solidFill>
              </a:rPr>
              <a:t> The high-level structure of the model.</a:t>
            </a:r>
          </a:p>
          <a:p>
            <a:r>
              <a:rPr lang="en-US" b="1" i="1" dirty="0">
                <a:solidFill>
                  <a:srgbClr val="235EE2"/>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a:t>
            </a:r>
          </a:p>
          <a:p>
            <a:r>
              <a:rPr lang="en-US" b="1" i="1" dirty="0">
                <a:solidFill>
                  <a:srgbClr val="235EE2"/>
                </a:solidFill>
                <a:latin typeface="Helvetica"/>
                <a:cs typeface="Helvetica"/>
              </a:rPr>
              <a:t>Context</a:t>
            </a:r>
            <a:r>
              <a:rPr lang="en-US" dirty="0">
                <a:solidFill>
                  <a:srgbClr val="404040"/>
                </a:solidFill>
                <a:latin typeface="Helvetica"/>
                <a:cs typeface="Helvetica"/>
              </a:rPr>
              <a:t> The input to the LLM.</a:t>
            </a:r>
          </a:p>
          <a:p>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r>
              <a:rPr lang="en-US" b="1" i="1" dirty="0">
                <a:solidFill>
                  <a:srgbClr val="235EE2"/>
                </a:solidFill>
                <a:latin typeface="Helvetica"/>
                <a:cs typeface="Helvetica"/>
              </a:rPr>
              <a:t>Token</a:t>
            </a:r>
            <a:r>
              <a:rPr lang="en-US" dirty="0">
                <a:solidFill>
                  <a:srgbClr val="404040"/>
                </a:solidFill>
                <a:latin typeface="Helvetica"/>
                <a:cs typeface="Helvetica"/>
              </a:rPr>
              <a:t> </a:t>
            </a:r>
            <a:r>
              <a:rPr lang="en-US" dirty="0">
                <a:solidFill>
                  <a:srgbClr val="404040"/>
                </a:solidFill>
              </a:rPr>
              <a:t>The numerical representation of a piece of text.</a:t>
            </a:r>
          </a:p>
          <a:p>
            <a:r>
              <a:rPr lang="en-US" b="1" i="1" dirty="0">
                <a:solidFill>
                  <a:srgbClr val="235EE2"/>
                </a:solidFill>
              </a:rPr>
              <a:t>Pretraining</a:t>
            </a:r>
            <a:r>
              <a:rPr lang="en-US" dirty="0">
                <a:solidFill>
                  <a:srgbClr val="404040"/>
                </a:solidFill>
              </a:rPr>
              <a:t> The first stage of training the LLM, and usually the most expensive.</a:t>
            </a:r>
          </a:p>
          <a:p>
            <a:r>
              <a:rPr lang="en-US" b="1" i="1" dirty="0">
                <a:solidFill>
                  <a:srgbClr val="235EE2"/>
                </a:solidFill>
              </a:rPr>
              <a:t>Finetuning</a:t>
            </a:r>
            <a:r>
              <a:rPr lang="en-US" dirty="0">
                <a:solidFill>
                  <a:srgbClr val="404040"/>
                </a:solidFill>
              </a:rPr>
              <a:t> Training the LLM to do a particular task.</a:t>
            </a:r>
          </a:p>
          <a:p>
            <a:r>
              <a:rPr lang="en-US" b="1" i="1" dirty="0">
                <a:solidFill>
                  <a:srgbClr val="235EE2"/>
                </a:solidFill>
              </a:rPr>
              <a:t>Inference</a:t>
            </a:r>
            <a:r>
              <a:rPr lang="en-US" dirty="0">
                <a:solidFill>
                  <a:srgbClr val="404040"/>
                </a:solidFill>
              </a:rPr>
              <a:t> The act of calling the model for text generation.</a:t>
            </a:r>
          </a:p>
          <a:p>
            <a:r>
              <a:rPr lang="en-US" b="1" i="1" dirty="0">
                <a:solidFill>
                  <a:srgbClr val="235EE2"/>
                </a:solidFill>
              </a:rPr>
              <a:t>Quantization</a:t>
            </a:r>
            <a:r>
              <a:rPr lang="en-US" dirty="0">
                <a:solidFill>
                  <a:srgbClr val="404040"/>
                </a:solidFill>
              </a:rPr>
              <a:t> Reducing the size of a model.</a:t>
            </a:r>
          </a:p>
          <a:p>
            <a:r>
              <a:rPr lang="en-US" b="1" i="1" dirty="0">
                <a:solidFill>
                  <a:srgbClr val="235EE2"/>
                </a:solidFill>
              </a:rPr>
              <a:t>Source</a:t>
            </a:r>
            <a:r>
              <a:rPr lang="en-US" dirty="0">
                <a:solidFill>
                  <a:srgbClr val="404040"/>
                </a:solidFill>
              </a:rPr>
              <a:t> The availability of the model (can be open or closed).</a:t>
            </a:r>
          </a:p>
          <a:p>
            <a:r>
              <a:rPr lang="en-US" b="1" i="1" dirty="0">
                <a:solidFill>
                  <a:srgbClr val="235EE2"/>
                </a:solidFill>
              </a:rPr>
              <a:t>Modality</a:t>
            </a:r>
            <a:r>
              <a:rPr lang="en-US" dirty="0">
                <a:solidFill>
                  <a:srgbClr val="404040"/>
                </a:solidFill>
              </a:rPr>
              <a:t> Defined by the type of data the model is trained on (e.g. text or images).</a:t>
            </a:r>
          </a:p>
          <a:p>
            <a:r>
              <a:rPr lang="en-US" b="1" i="1" dirty="0">
                <a:solidFill>
                  <a:srgbClr val="235EE2"/>
                </a:solidFill>
              </a:rPr>
              <a:t>API</a:t>
            </a:r>
            <a:r>
              <a:rPr lang="en-US" dirty="0">
                <a:solidFill>
                  <a:srgbClr val="404040"/>
                </a:solidFill>
              </a:rPr>
              <a:t> (Application Programming Interface) The means by which you can interact with a model.</a:t>
            </a:r>
          </a:p>
          <a:p>
            <a:endParaRPr lang="en-US" dirty="0">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197A6-743F-51FB-6655-034A87BFA1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FB30E8-BF23-CF3D-E8DC-C92A208422D7}"/>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sp>
        <p:nvSpPr>
          <p:cNvPr id="4" name="Text Placeholder 3">
            <a:extLst>
              <a:ext uri="{FF2B5EF4-FFF2-40B4-BE49-F238E27FC236}">
                <a16:creationId xmlns:a16="http://schemas.microsoft.com/office/drawing/2014/main" id="{2730FB64-AC31-8874-02A0-66404A8678AB}"/>
              </a:ext>
            </a:extLst>
          </p:cNvPr>
          <p:cNvSpPr>
            <a:spLocks noGrp="1"/>
          </p:cNvSpPr>
          <p:nvPr>
            <p:ph type="body" sz="quarter" idx="12"/>
          </p:nvPr>
        </p:nvSpPr>
        <p:spPr/>
        <p:txBody>
          <a:bodyPr vert="horz" lIns="121920" tIns="60960" rIns="121920" bIns="60960" rtlCol="0" anchor="t">
            <a:normAutofit/>
          </a:bodyPr>
          <a:lstStyle/>
          <a:p>
            <a:pPr marL="0" indent="0" algn="ctr">
              <a:buNone/>
            </a:pPr>
            <a:r>
              <a:rPr lang="en-US" sz="2400" b="1" i="1" dirty="0">
                <a:solidFill>
                  <a:srgbClr val="404040"/>
                </a:solidFill>
              </a:rPr>
              <a:t>A language model is a high-parameter model that is trained on massive amounts of text with the end goal of some kind of text generation.</a:t>
            </a:r>
          </a:p>
          <a:p>
            <a:pPr marL="0" indent="0" algn="ctr">
              <a:buNone/>
            </a:pPr>
            <a:endParaRPr lang="en-US" i="1" dirty="0">
              <a:solidFill>
                <a:srgbClr val="404040"/>
              </a:solidFill>
              <a:latin typeface="Helvetica"/>
              <a:cs typeface="Helvetica"/>
            </a:endParaRPr>
          </a:p>
        </p:txBody>
      </p:sp>
      <p:sp>
        <p:nvSpPr>
          <p:cNvPr id="7" name="Text Placeholder 3">
            <a:extLst>
              <a:ext uri="{FF2B5EF4-FFF2-40B4-BE49-F238E27FC236}">
                <a16:creationId xmlns:a16="http://schemas.microsoft.com/office/drawing/2014/main" id="{904F07B3-5496-93E9-87B5-AB3A4894A5DE}"/>
              </a:ext>
            </a:extLst>
          </p:cNvPr>
          <p:cNvSpPr txBox="1">
            <a:spLocks/>
          </p:cNvSpPr>
          <p:nvPr/>
        </p:nvSpPr>
        <p:spPr>
          <a:xfrm>
            <a:off x="706859" y="3015226"/>
            <a:ext cx="11176000" cy="3049513"/>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dirty="0">
                <a:solidFill>
                  <a:srgbClr val="404040"/>
                </a:solidFill>
              </a:rPr>
              <a:t>Not all language models have the same architecture</a:t>
            </a:r>
          </a:p>
          <a:p>
            <a:r>
              <a:rPr lang="en-US" sz="1867" dirty="0">
                <a:solidFill>
                  <a:srgbClr val="404040"/>
                </a:solidFill>
              </a:rPr>
              <a:t>Not all language models are built for next-token prediction</a:t>
            </a:r>
          </a:p>
          <a:p>
            <a:pPr lvl="1"/>
            <a:r>
              <a:rPr lang="en-US" sz="1600" dirty="0">
                <a:solidFill>
                  <a:srgbClr val="404040"/>
                </a:solidFill>
              </a:rPr>
              <a:t>GPT is a next token predictor</a:t>
            </a:r>
          </a:p>
          <a:p>
            <a:pPr lvl="1"/>
            <a:r>
              <a:rPr lang="en-US" sz="1600" dirty="0">
                <a:solidFill>
                  <a:srgbClr val="404040"/>
                </a:solidFill>
              </a:rPr>
              <a:t>BERT is a masked-language model</a:t>
            </a:r>
          </a:p>
          <a:p>
            <a:r>
              <a:rPr lang="en-US" sz="1867" dirty="0">
                <a:solidFill>
                  <a:srgbClr val="404040"/>
                </a:solidFill>
              </a:rPr>
              <a:t>Not all language models are chatbots.</a:t>
            </a:r>
          </a:p>
        </p:txBody>
      </p:sp>
    </p:spTree>
    <p:extLst>
      <p:ext uri="{BB962C8B-B14F-4D97-AF65-F5344CB8AC3E}">
        <p14:creationId xmlns:p14="http://schemas.microsoft.com/office/powerpoint/2010/main" val="3076031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dirty="0"/>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dirty="0"/>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dirty="0">
                <a:hlinkClick r:id="rId4"/>
              </a:rPr>
              <a:t>https://commons.wikimedia.org/wiki/File:Attention-qkv.png</a:t>
            </a:r>
            <a:endParaRPr lang="en-US" sz="1200" dirty="0"/>
          </a:p>
        </p:txBody>
      </p:sp>
    </p:spTree>
    <p:extLst>
      <p:ext uri="{BB962C8B-B14F-4D97-AF65-F5344CB8AC3E}">
        <p14:creationId xmlns:p14="http://schemas.microsoft.com/office/powerpoint/2010/main" val="1858520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B415-3C64-0C82-F579-A39BA7CCC3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31CC9A-B4B9-6879-8985-F720491453ED}"/>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pic>
        <p:nvPicPr>
          <p:cNvPr id="6" name="Picture 5" descr="A cartoon llama with many computer screens&#10;&#10;Description automatically generated">
            <a:extLst>
              <a:ext uri="{FF2B5EF4-FFF2-40B4-BE49-F238E27FC236}">
                <a16:creationId xmlns:a16="http://schemas.microsoft.com/office/drawing/2014/main" id="{4D7013F9-8317-3AC5-5B33-D56F6F8429AF}"/>
              </a:ext>
            </a:extLst>
          </p:cNvPr>
          <p:cNvPicPr>
            <a:picLocks noChangeAspect="1"/>
          </p:cNvPicPr>
          <p:nvPr/>
        </p:nvPicPr>
        <p:blipFill>
          <a:blip r:embed="rId3"/>
          <a:stretch>
            <a:fillRect/>
          </a:stretch>
        </p:blipFill>
        <p:spPr>
          <a:xfrm>
            <a:off x="1684461" y="1112423"/>
            <a:ext cx="8814396" cy="5036797"/>
          </a:xfrm>
          <a:prstGeom prst="rect">
            <a:avLst/>
          </a:prstGeom>
        </p:spPr>
      </p:pic>
    </p:spTree>
    <p:extLst>
      <p:ext uri="{BB962C8B-B14F-4D97-AF65-F5344CB8AC3E}">
        <p14:creationId xmlns:p14="http://schemas.microsoft.com/office/powerpoint/2010/main" val="4287618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E293-5499-0C47-0474-EC9488591F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E0DF0A-0106-3E8C-2A6E-E0FD0BF0D9AE}"/>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pic>
        <p:nvPicPr>
          <p:cNvPr id="11" name="Picture 10" descr="A diagram of a machine learning process&#10;&#10;Description automatically generated">
            <a:extLst>
              <a:ext uri="{FF2B5EF4-FFF2-40B4-BE49-F238E27FC236}">
                <a16:creationId xmlns:a16="http://schemas.microsoft.com/office/drawing/2014/main" id="{49C5B48F-FAD9-D31F-C021-E9DEEF020C49}"/>
              </a:ext>
            </a:extLst>
          </p:cNvPr>
          <p:cNvPicPr>
            <a:picLocks noChangeAspect="1"/>
          </p:cNvPicPr>
          <p:nvPr/>
        </p:nvPicPr>
        <p:blipFill>
          <a:blip r:embed="rId3"/>
          <a:stretch>
            <a:fillRect/>
          </a:stretch>
        </p:blipFill>
        <p:spPr>
          <a:xfrm>
            <a:off x="5001207" y="1146008"/>
            <a:ext cx="5587835" cy="5344885"/>
          </a:xfrm>
          <a:prstGeom prst="rect">
            <a:avLst/>
          </a:prstGeom>
        </p:spPr>
      </p:pic>
      <p:sp>
        <p:nvSpPr>
          <p:cNvPr id="3" name="Text Placeholder 2">
            <a:extLst>
              <a:ext uri="{FF2B5EF4-FFF2-40B4-BE49-F238E27FC236}">
                <a16:creationId xmlns:a16="http://schemas.microsoft.com/office/drawing/2014/main" id="{86F5BD83-A2CA-536D-E7D3-4ABA3593A959}"/>
              </a:ext>
            </a:extLst>
          </p:cNvPr>
          <p:cNvSpPr>
            <a:spLocks noGrp="1"/>
          </p:cNvSpPr>
          <p:nvPr>
            <p:ph type="body" sz="quarter" idx="11"/>
          </p:nvPr>
        </p:nvSpPr>
        <p:spPr/>
        <p:txBody>
          <a:bodyPr vert="horz" lIns="121920" tIns="60960" rIns="121920" bIns="60960" rtlCol="0" anchor="t">
            <a:normAutofit/>
          </a:bodyPr>
          <a:lstStyle/>
          <a:p>
            <a:r>
              <a:rPr lang="en-US" dirty="0"/>
              <a:t>We focus on next token prediction…</a:t>
            </a:r>
          </a:p>
        </p:txBody>
      </p:sp>
      <p:sp>
        <p:nvSpPr>
          <p:cNvPr id="12" name="TextBox 11">
            <a:extLst>
              <a:ext uri="{FF2B5EF4-FFF2-40B4-BE49-F238E27FC236}">
                <a16:creationId xmlns:a16="http://schemas.microsoft.com/office/drawing/2014/main" id="{01ED05A3-628E-FF16-C318-7A4F1541C4DE}"/>
              </a:ext>
            </a:extLst>
          </p:cNvPr>
          <p:cNvSpPr txBox="1"/>
          <p:nvPr/>
        </p:nvSpPr>
        <p:spPr>
          <a:xfrm>
            <a:off x="2226907" y="6484597"/>
            <a:ext cx="7252996" cy="256545"/>
          </a:xfrm>
          <a:prstGeom prst="rect">
            <a:avLst/>
          </a:prstGeom>
          <a:noFill/>
        </p:spPr>
        <p:txBody>
          <a:bodyPr wrap="square" rtlCol="0">
            <a:spAutoFit/>
          </a:bodyPr>
          <a:lstStyle/>
          <a:p>
            <a:r>
              <a:rPr lang="en-US" sz="1067" dirty="0">
                <a:hlinkClick r:id="rId4"/>
              </a:rPr>
              <a:t>https://</a:t>
            </a:r>
            <a:r>
              <a:rPr lang="en-US" sz="1067" dirty="0" err="1">
                <a:hlinkClick r:id="rId4"/>
              </a:rPr>
              <a:t>medium.com</a:t>
            </a:r>
            <a:r>
              <a:rPr lang="en-US" sz="1067" dirty="0">
                <a:hlinkClick r:id="rId4"/>
              </a:rPr>
              <a:t>/@akash.kesrwani99/understanding-next-token-prediction-concept-to-code-1st-part-7054dabda347</a:t>
            </a:r>
            <a:endParaRPr lang="en-US" sz="1067" dirty="0"/>
          </a:p>
        </p:txBody>
      </p:sp>
      <p:sp>
        <p:nvSpPr>
          <p:cNvPr id="13" name="Text Placeholder 3">
            <a:extLst>
              <a:ext uri="{FF2B5EF4-FFF2-40B4-BE49-F238E27FC236}">
                <a16:creationId xmlns:a16="http://schemas.microsoft.com/office/drawing/2014/main" id="{CDBF7A52-7351-1C5E-C75B-457FC29435DF}"/>
              </a:ext>
            </a:extLst>
          </p:cNvPr>
          <p:cNvSpPr>
            <a:spLocks noGrp="1"/>
          </p:cNvSpPr>
          <p:nvPr>
            <p:ph type="body" sz="quarter" idx="12"/>
          </p:nvPr>
        </p:nvSpPr>
        <p:spPr>
          <a:xfrm>
            <a:off x="503659" y="1867010"/>
            <a:ext cx="4497548" cy="3994529"/>
          </a:xfrm>
        </p:spPr>
        <p:txBody>
          <a:bodyPr vert="horz" lIns="121920" tIns="60960" rIns="121920" bIns="60960" rtlCol="0" anchor="t">
            <a:normAutofit/>
          </a:bodyPr>
          <a:lstStyle/>
          <a:p>
            <a:r>
              <a:rPr lang="en-US" dirty="0">
                <a:solidFill>
                  <a:srgbClr val="404040"/>
                </a:solidFill>
                <a:latin typeface="Helvetica"/>
                <a:cs typeface="Helvetica"/>
              </a:rPr>
              <a:t>Take the outputs from the attention head.</a:t>
            </a:r>
          </a:p>
          <a:p>
            <a:r>
              <a:rPr lang="en-US" dirty="0">
                <a:solidFill>
                  <a:srgbClr val="404040"/>
                </a:solidFill>
                <a:latin typeface="Helvetica"/>
                <a:cs typeface="Helvetica"/>
              </a:rPr>
              <a:t>Apply a linear layer to each embedding.</a:t>
            </a:r>
          </a:p>
          <a:p>
            <a:r>
              <a:rPr lang="en-US" dirty="0">
                <a:solidFill>
                  <a:srgbClr val="404040"/>
                </a:solidFill>
              </a:rPr>
              <a:t>This produces a probability distribution over your token dictionary.</a:t>
            </a:r>
          </a:p>
          <a:p>
            <a:r>
              <a:rPr lang="en-US" dirty="0">
                <a:solidFill>
                  <a:srgbClr val="404040"/>
                </a:solidFill>
                <a:latin typeface="Helvetica"/>
                <a:cs typeface="Helvetica"/>
              </a:rPr>
              <a:t>Compare this to the actual next token and adjust the internal weights.</a:t>
            </a:r>
          </a:p>
          <a:p>
            <a:r>
              <a:rPr lang="en-US" dirty="0">
                <a:solidFill>
                  <a:srgbClr val="404040"/>
                </a:solidFill>
              </a:rPr>
              <a:t>Do this on ~10TB of text!</a:t>
            </a:r>
            <a:endParaRPr lang="en-US" dirty="0">
              <a:solidFill>
                <a:srgbClr val="404040"/>
              </a:solidFill>
              <a:latin typeface="Helvetica"/>
              <a:cs typeface="Helvetica"/>
            </a:endParaRPr>
          </a:p>
        </p:txBody>
      </p:sp>
    </p:spTree>
    <p:extLst>
      <p:ext uri="{BB962C8B-B14F-4D97-AF65-F5344CB8AC3E}">
        <p14:creationId xmlns:p14="http://schemas.microsoft.com/office/powerpoint/2010/main" val="2186851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20E9-D554-6B47-F57D-2ACE15A3E3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3BCB84-B087-201D-609F-9989B1148C77}"/>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pic>
        <p:nvPicPr>
          <p:cNvPr id="4" name="Picture 3" descr="A large pile of boxes&#10;&#10;Description automatically generated">
            <a:extLst>
              <a:ext uri="{FF2B5EF4-FFF2-40B4-BE49-F238E27FC236}">
                <a16:creationId xmlns:a16="http://schemas.microsoft.com/office/drawing/2014/main" id="{8082D639-76FF-52D0-FA21-A135ABAD8222}"/>
              </a:ext>
            </a:extLst>
          </p:cNvPr>
          <p:cNvPicPr>
            <a:picLocks noChangeAspect="1"/>
          </p:cNvPicPr>
          <p:nvPr/>
        </p:nvPicPr>
        <p:blipFill>
          <a:blip r:embed="rId3"/>
          <a:stretch>
            <a:fillRect/>
          </a:stretch>
        </p:blipFill>
        <p:spPr>
          <a:xfrm>
            <a:off x="1728690" y="1129671"/>
            <a:ext cx="8734621" cy="4991212"/>
          </a:xfrm>
          <a:prstGeom prst="rect">
            <a:avLst/>
          </a:prstGeom>
        </p:spPr>
      </p:pic>
    </p:spTree>
    <p:extLst>
      <p:ext uri="{BB962C8B-B14F-4D97-AF65-F5344CB8AC3E}">
        <p14:creationId xmlns:p14="http://schemas.microsoft.com/office/powerpoint/2010/main" val="3982821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1B0E-F9AE-2B2A-105E-0902589EC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7F1767-745C-71B1-F49C-2BBAF4A823F4}"/>
              </a:ext>
            </a:extLst>
          </p:cNvPr>
          <p:cNvPicPr>
            <a:picLocks noChangeAspect="1"/>
          </p:cNvPicPr>
          <p:nvPr/>
        </p:nvPicPr>
        <p:blipFill>
          <a:blip r:embed="rId3"/>
          <a:stretch>
            <a:fillRect/>
          </a:stretch>
        </p:blipFill>
        <p:spPr>
          <a:xfrm>
            <a:off x="1960558" y="1119490"/>
            <a:ext cx="8270884" cy="5027847"/>
          </a:xfrm>
          <a:prstGeom prst="rect">
            <a:avLst/>
          </a:prstGeom>
        </p:spPr>
      </p:pic>
      <p:sp>
        <p:nvSpPr>
          <p:cNvPr id="2" name="Text Placeholder 1">
            <a:extLst>
              <a:ext uri="{FF2B5EF4-FFF2-40B4-BE49-F238E27FC236}">
                <a16:creationId xmlns:a16="http://schemas.microsoft.com/office/drawing/2014/main" id="{1B786533-94D6-9BEC-87EA-CB62E99840F5}"/>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spTree>
    <p:extLst>
      <p:ext uri="{BB962C8B-B14F-4D97-AF65-F5344CB8AC3E}">
        <p14:creationId xmlns:p14="http://schemas.microsoft.com/office/powerpoint/2010/main" val="221276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4A87-9587-4B68-42D1-4C8CA91B0C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A31B5A-8D80-264F-33D6-4505AD0504A2}"/>
              </a:ext>
            </a:extLst>
          </p:cNvPr>
          <p:cNvSpPr>
            <a:spLocks noGrp="1"/>
          </p:cNvSpPr>
          <p:nvPr>
            <p:ph type="body" sz="quarter" idx="10"/>
          </p:nvPr>
        </p:nvSpPr>
        <p:spPr/>
        <p:txBody>
          <a:bodyPr vert="horz" lIns="121920" tIns="60960" rIns="121920" bIns="60960" rtlCol="0" anchor="t">
            <a:normAutofit/>
          </a:bodyPr>
          <a:lstStyle/>
          <a:p>
            <a:r>
              <a:rPr lang="en-US" dirty="0"/>
              <a:t>What are LLMs?</a:t>
            </a:r>
          </a:p>
        </p:txBody>
      </p:sp>
      <p:pic>
        <p:nvPicPr>
          <p:cNvPr id="5" name="Picture 4" descr="A toy dog on a train&#10;&#10;Description automatically generated">
            <a:extLst>
              <a:ext uri="{FF2B5EF4-FFF2-40B4-BE49-F238E27FC236}">
                <a16:creationId xmlns:a16="http://schemas.microsoft.com/office/drawing/2014/main" id="{FBA6E958-D7B0-31A3-2C7F-31964B277E9D}"/>
              </a:ext>
            </a:extLst>
          </p:cNvPr>
          <p:cNvPicPr>
            <a:picLocks noChangeAspect="1"/>
          </p:cNvPicPr>
          <p:nvPr/>
        </p:nvPicPr>
        <p:blipFill>
          <a:blip r:embed="rId3"/>
          <a:stretch>
            <a:fillRect/>
          </a:stretch>
        </p:blipFill>
        <p:spPr>
          <a:xfrm>
            <a:off x="6345383" y="1385456"/>
            <a:ext cx="5348559" cy="4017817"/>
          </a:xfrm>
          <a:prstGeom prst="rect">
            <a:avLst/>
          </a:prstGeom>
        </p:spPr>
      </p:pic>
      <p:sp>
        <p:nvSpPr>
          <p:cNvPr id="6" name="TextBox 5">
            <a:extLst>
              <a:ext uri="{FF2B5EF4-FFF2-40B4-BE49-F238E27FC236}">
                <a16:creationId xmlns:a16="http://schemas.microsoft.com/office/drawing/2014/main" id="{183E3D9E-C754-2C40-6420-8E97562819A3}"/>
              </a:ext>
            </a:extLst>
          </p:cNvPr>
          <p:cNvSpPr txBox="1"/>
          <p:nvPr/>
        </p:nvSpPr>
        <p:spPr>
          <a:xfrm>
            <a:off x="2479964" y="6115264"/>
            <a:ext cx="4889287" cy="369332"/>
          </a:xfrm>
          <a:prstGeom prst="rect">
            <a:avLst/>
          </a:prstGeom>
          <a:noFill/>
        </p:spPr>
        <p:txBody>
          <a:bodyPr wrap="none" rtlCol="0">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zjkBMFhNj_g</a:t>
            </a:r>
            <a:endParaRPr lang="en-US" dirty="0"/>
          </a:p>
        </p:txBody>
      </p:sp>
      <p:sp>
        <p:nvSpPr>
          <p:cNvPr id="7" name="Text Placeholder 3">
            <a:extLst>
              <a:ext uri="{FF2B5EF4-FFF2-40B4-BE49-F238E27FC236}">
                <a16:creationId xmlns:a16="http://schemas.microsoft.com/office/drawing/2014/main" id="{28D1B6B4-9AEB-7F0B-4F3B-83D1B69AA0E4}"/>
              </a:ext>
            </a:extLst>
          </p:cNvPr>
          <p:cNvSpPr txBox="1">
            <a:spLocks/>
          </p:cNvSpPr>
          <p:nvPr/>
        </p:nvSpPr>
        <p:spPr>
          <a:xfrm>
            <a:off x="503659" y="1385456"/>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dirty="0">
                <a:solidFill>
                  <a:srgbClr val="404040"/>
                </a:solidFill>
              </a:rPr>
              <a:t>LLMs are conditioned on a massive amount of text.</a:t>
            </a:r>
          </a:p>
          <a:p>
            <a:endParaRPr lang="en-US" sz="2133" dirty="0">
              <a:solidFill>
                <a:srgbClr val="404040"/>
              </a:solidFill>
            </a:endParaRPr>
          </a:p>
          <a:p>
            <a:r>
              <a:rPr lang="en-US" sz="2133" dirty="0">
                <a:solidFill>
                  <a:srgbClr val="404040"/>
                </a:solidFill>
              </a:rPr>
              <a:t>Given some input tokens, and given what we know from the training data, what is the most likely next token?</a:t>
            </a:r>
          </a:p>
          <a:p>
            <a:endParaRPr lang="en-US" sz="2133" dirty="0">
              <a:solidFill>
                <a:srgbClr val="404040"/>
              </a:solidFill>
            </a:endParaRPr>
          </a:p>
          <a:p>
            <a:r>
              <a:rPr lang="en-US" sz="2133" dirty="0">
                <a:solidFill>
                  <a:srgbClr val="404040"/>
                </a:solidFill>
              </a:rPr>
              <a:t>An analogy…</a:t>
            </a:r>
          </a:p>
          <a:p>
            <a:endParaRPr lang="en-US" sz="2133" dirty="0">
              <a:solidFill>
                <a:srgbClr val="404040"/>
              </a:solidFill>
            </a:endParaRPr>
          </a:p>
          <a:p>
            <a:endParaRPr lang="en-US" sz="2133" dirty="0">
              <a:solidFill>
                <a:srgbClr val="404040"/>
              </a:solidFill>
            </a:endParaRPr>
          </a:p>
        </p:txBody>
      </p:sp>
    </p:spTree>
    <p:extLst>
      <p:ext uri="{BB962C8B-B14F-4D97-AF65-F5344CB8AC3E}">
        <p14:creationId xmlns:p14="http://schemas.microsoft.com/office/powerpoint/2010/main" val="23797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buNone/>
            </a:pPr>
            <a:r>
              <a:rPr lang="en-US" sz="2133" dirty="0">
                <a:solidFill>
                  <a:srgbClr val="404040"/>
                </a:solidFill>
                <a:hlinkClick r:id="rId3"/>
              </a:rPr>
              <a:t>Jargon-free explanation of LLMs</a:t>
            </a:r>
            <a:endParaRPr lang="en-US" sz="2133" dirty="0">
              <a:solidFill>
                <a:srgbClr val="404040"/>
              </a:solidFill>
            </a:endParaRPr>
          </a:p>
          <a:p>
            <a:pPr marL="0" indent="0">
              <a:buNone/>
            </a:pPr>
            <a:r>
              <a:rPr lang="en-US" sz="2133" dirty="0">
                <a:solidFill>
                  <a:srgbClr val="404040"/>
                </a:solidFill>
                <a:hlinkClick r:id="rId4"/>
              </a:rPr>
              <a:t>Generative AI exists because of the Transformer</a:t>
            </a:r>
            <a:endParaRPr lang="en-US" sz="2133" dirty="0">
              <a:solidFill>
                <a:srgbClr val="404040"/>
              </a:solidFill>
            </a:endParaRPr>
          </a:p>
          <a:p>
            <a:pPr marL="0" indent="0">
              <a:buNone/>
            </a:pPr>
            <a:r>
              <a:rPr lang="en-US" sz="2133" dirty="0">
                <a:solidFill>
                  <a:srgbClr val="404040"/>
                </a:solidFill>
                <a:hlinkClick r:id="rId5"/>
              </a:rPr>
              <a:t>The dangers of Stochastic Parrots</a:t>
            </a:r>
            <a:endParaRPr lang="en-US" sz="2133" dirty="0">
              <a:solidFill>
                <a:srgbClr val="404040"/>
              </a:solidFill>
            </a:endParaRPr>
          </a:p>
          <a:p>
            <a:pPr marL="0" indent="0">
              <a:buNone/>
            </a:pPr>
            <a:r>
              <a:rPr lang="en-US" sz="2133" dirty="0">
                <a:solidFill>
                  <a:srgbClr val="404040"/>
                </a:solidFill>
                <a:hlinkClick r:id="rId6"/>
              </a:rPr>
              <a:t>The Pile</a:t>
            </a:r>
            <a:endParaRPr lang="en-US" sz="2133" dirty="0">
              <a:solidFill>
                <a:srgbClr val="404040"/>
              </a:solidFill>
            </a:endParaRPr>
          </a:p>
          <a:p>
            <a:pPr marL="0" indent="0">
              <a:buNone/>
            </a:pPr>
            <a:r>
              <a:rPr lang="en-US" sz="2133" dirty="0">
                <a:solidFill>
                  <a:srgbClr val="404040"/>
                </a:solidFill>
                <a:hlinkClick r:id="rId7"/>
              </a:rPr>
              <a:t>Survey of LLMs</a:t>
            </a:r>
            <a:endParaRPr lang="en-US" sz="2133" dirty="0">
              <a:solidFill>
                <a:srgbClr val="404040"/>
              </a:solidFill>
            </a:endParaRPr>
          </a:p>
          <a:p>
            <a:pPr marL="0" indent="0">
              <a:buNone/>
            </a:pPr>
            <a:r>
              <a:rPr lang="en-US" sz="2133" dirty="0">
                <a:solidFill>
                  <a:srgbClr val="404040"/>
                </a:solidFill>
                <a:hlinkClick r:id="rId8"/>
              </a:rPr>
              <a:t>Attention is all you need</a:t>
            </a:r>
            <a:endParaRPr lang="en-US" sz="2133" dirty="0">
              <a:solidFill>
                <a:srgbClr val="404040"/>
              </a:solidFill>
            </a:endParaRPr>
          </a:p>
          <a:p>
            <a:pPr marL="0" indent="0">
              <a:buNone/>
            </a:pPr>
            <a:r>
              <a:rPr lang="en-US" sz="2133" dirty="0">
                <a:solidFill>
                  <a:srgbClr val="404040"/>
                </a:solidFill>
                <a:hlinkClick r:id="rId9"/>
              </a:rPr>
              <a:t>Intro to Large Language Models</a:t>
            </a:r>
            <a:endParaRPr lang="en-US" sz="2133"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a:t>10 min BREAK</a:t>
            </a:r>
          </a:p>
        </p:txBody>
      </p:sp>
    </p:spTree>
    <p:extLst>
      <p:ext uri="{BB962C8B-B14F-4D97-AF65-F5344CB8AC3E}">
        <p14:creationId xmlns:p14="http://schemas.microsoft.com/office/powerpoint/2010/main" val="122634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Introduction to LLMs and how they work</a:t>
            </a:r>
          </a:p>
          <a:p>
            <a:r>
              <a:rPr lang="en-US" dirty="0"/>
              <a:t>What is available?</a:t>
            </a:r>
          </a:p>
          <a:p>
            <a:r>
              <a:rPr lang="en-US" dirty="0"/>
              <a:t>How to use them</a:t>
            </a:r>
          </a:p>
          <a:p>
            <a:pPr marL="0" indent="0">
              <a:buNone/>
            </a:pPr>
            <a:endParaRPr lang="en-US" dirty="0"/>
          </a:p>
          <a:p>
            <a:pPr marL="0" indent="0">
              <a:buNone/>
            </a:pPr>
            <a:r>
              <a:rPr lang="en-US" dirty="0"/>
              <a:t>Code and slides available on:</a:t>
            </a:r>
          </a:p>
          <a:p>
            <a:pPr marL="0" indent="0">
              <a:buNone/>
            </a:pPr>
            <a:endParaRPr lang="en-US" dirty="0"/>
          </a:p>
          <a:p>
            <a:pPr marL="0" indent="0">
              <a:buNone/>
            </a:pPr>
            <a:r>
              <a:rPr lang="en-US" dirty="0"/>
              <a:t>Accelerate Science GitHub repo</a:t>
            </a:r>
          </a:p>
        </p:txBody>
      </p:sp>
    </p:spTree>
    <p:extLst>
      <p:ext uri="{BB962C8B-B14F-4D97-AF65-F5344CB8AC3E}">
        <p14:creationId xmlns:p14="http://schemas.microsoft.com/office/powerpoint/2010/main" val="385288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92500" lnSpcReduction="10000"/>
          </a:bodyPr>
          <a:lstStyle/>
          <a:p>
            <a:r>
              <a:rPr lang="en-US" dirty="0"/>
              <a:t>Introduction to the Accelerate Science </a:t>
            </a:r>
            <a:r>
              <a:rPr lang="en-US" dirty="0" err="1"/>
              <a:t>Programme</a:t>
            </a:r>
            <a:endParaRPr lang="en-US" dirty="0"/>
          </a:p>
          <a:p>
            <a:r>
              <a:rPr lang="en-US" dirty="0"/>
              <a:t>Introduction to LLMs</a:t>
            </a:r>
          </a:p>
          <a:p>
            <a:r>
              <a:rPr lang="en-US" dirty="0">
                <a:solidFill>
                  <a:srgbClr val="235EE2"/>
                </a:solidFill>
              </a:rPr>
              <a:t>BREAK</a:t>
            </a:r>
          </a:p>
          <a:p>
            <a:r>
              <a:rPr lang="en-US" dirty="0"/>
              <a:t>Augmenting LLMs</a:t>
            </a:r>
          </a:p>
          <a:p>
            <a:pPr lvl="1"/>
            <a:r>
              <a:rPr lang="en-US" dirty="0"/>
              <a:t>Finetuning</a:t>
            </a:r>
          </a:p>
          <a:p>
            <a:pPr lvl="1"/>
            <a:r>
              <a:rPr lang="en-US" dirty="0"/>
              <a:t>Prompting</a:t>
            </a:r>
          </a:p>
          <a:p>
            <a:r>
              <a:rPr lang="en-US" dirty="0">
                <a:solidFill>
                  <a:srgbClr val="235EE2"/>
                </a:solidFill>
              </a:rPr>
              <a:t>LUNCH</a:t>
            </a:r>
          </a:p>
          <a:p>
            <a:r>
              <a:rPr lang="en-US" dirty="0"/>
              <a:t>Small language models</a:t>
            </a:r>
          </a:p>
          <a:p>
            <a:r>
              <a:rPr lang="en-US" dirty="0"/>
              <a:t>Quantization</a:t>
            </a:r>
          </a:p>
          <a:p>
            <a:r>
              <a:rPr lang="en-US" dirty="0"/>
              <a:t>Data Ethics</a:t>
            </a:r>
          </a:p>
          <a:p>
            <a:r>
              <a:rPr lang="en-US" dirty="0">
                <a:solidFill>
                  <a:srgbClr val="235EE2"/>
                </a:solidFill>
              </a:rPr>
              <a:t>BREAK</a:t>
            </a:r>
          </a:p>
          <a:p>
            <a:r>
              <a:rPr lang="en-US" dirty="0"/>
              <a:t>What’s out there?</a:t>
            </a:r>
          </a:p>
          <a:p>
            <a:pPr lvl="1"/>
            <a:r>
              <a:rPr lang="en-US" dirty="0"/>
              <a:t>Popular models</a:t>
            </a:r>
          </a:p>
          <a:p>
            <a:pPr lvl="1"/>
            <a:r>
              <a:rPr lang="en-US" dirty="0"/>
              <a:t>APIs</a:t>
            </a:r>
          </a:p>
          <a:p>
            <a:pPr lvl="1"/>
            <a:r>
              <a:rPr lang="en-US" dirty="0"/>
              <a:t>No Code</a:t>
            </a:r>
          </a:p>
        </p:txBody>
      </p:sp>
    </p:spTree>
    <p:extLst>
      <p:ext uri="{BB962C8B-B14F-4D97-AF65-F5344CB8AC3E}">
        <p14:creationId xmlns:p14="http://schemas.microsoft.com/office/powerpoint/2010/main" val="8164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LLM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dirty="0"/>
              <a:t>We want to:</a:t>
            </a:r>
          </a:p>
          <a:p>
            <a:r>
              <a:rPr lang="en-US" dirty="0"/>
              <a:t>Support</a:t>
            </a:r>
            <a:r>
              <a:rPr lang="en-US" dirty="0">
                <a:solidFill>
                  <a:srgbClr val="404040"/>
                </a:solidFill>
              </a:rPr>
              <a:t> researchers across the university to use AI – that's LLMs in this group.</a:t>
            </a:r>
            <a:endParaRPr lang="en-US" dirty="0"/>
          </a:p>
          <a:p>
            <a:r>
              <a:rPr lang="en-US" dirty="0"/>
              <a:t>Better understand the challenges that researchers face.</a:t>
            </a:r>
          </a:p>
          <a:p>
            <a:r>
              <a:rPr lang="en-US" dirty="0"/>
              <a:t>Identify what training courses or software resources we might want the Accelerate Science </a:t>
            </a:r>
            <a:r>
              <a:rPr lang="en-US" dirty="0" err="1"/>
              <a:t>Programme</a:t>
            </a:r>
            <a:r>
              <a:rPr lang="en-US" dirty="0"/>
              <a:t> to create.</a:t>
            </a:r>
          </a:p>
          <a:p>
            <a:pPr lvl="1"/>
            <a:r>
              <a:rPr lang="en-US" dirty="0">
                <a:solidFill>
                  <a:srgbClr val="404040"/>
                </a:solidFill>
                <a:latin typeface="Helvetica"/>
                <a:cs typeface="Helvetica"/>
              </a:rPr>
              <a:t>Including shared code</a:t>
            </a:r>
          </a:p>
          <a:p>
            <a:r>
              <a:rPr lang="en-US" dirty="0"/>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dirty="0"/>
              <a:t>Introduction to LLMs</a:t>
            </a:r>
          </a:p>
        </p:txBody>
      </p:sp>
    </p:spTree>
    <p:extLst>
      <p:ext uri="{BB962C8B-B14F-4D97-AF65-F5344CB8AC3E}">
        <p14:creationId xmlns:p14="http://schemas.microsoft.com/office/powerpoint/2010/main" val="24186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Introduction to LLMs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Overview</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solidFill>
                  <a:srgbClr val="404040"/>
                </a:solidFill>
                <a:latin typeface="Helvetica"/>
                <a:cs typeface="Helvetica"/>
              </a:rPr>
              <a:t>What is a large language model?</a:t>
            </a:r>
          </a:p>
          <a:p>
            <a:r>
              <a:rPr lang="en-US" dirty="0">
                <a:solidFill>
                  <a:srgbClr val="404040"/>
                </a:solidFill>
              </a:rPr>
              <a:t>How do they work?</a:t>
            </a:r>
          </a:p>
          <a:p>
            <a:r>
              <a:rPr lang="en-US" dirty="0">
                <a:solidFill>
                  <a:srgbClr val="404040"/>
                </a:solidFill>
                <a:latin typeface="Helvetica"/>
                <a:cs typeface="Helvetica"/>
              </a:rPr>
              <a:t>How are they trained?</a:t>
            </a:r>
          </a:p>
          <a:p>
            <a:endParaRPr lang="en-US" dirty="0">
              <a:solidFill>
                <a:srgbClr val="404040"/>
              </a:solidFill>
            </a:endParaRPr>
          </a:p>
          <a:p>
            <a:pPr marL="0" indent="0">
              <a:buNone/>
            </a:pPr>
            <a:r>
              <a:rPr lang="en-US" dirty="0">
                <a:solidFill>
                  <a:srgbClr val="404040"/>
                </a:solidFill>
              </a:rPr>
              <a:t>But first…</a:t>
            </a:r>
          </a:p>
          <a:p>
            <a:pPr marL="0" indent="0">
              <a:buNone/>
            </a:pPr>
            <a:endParaRPr lang="en-US" dirty="0">
              <a:solidFill>
                <a:srgbClr val="404040"/>
              </a:solidFill>
            </a:endParaRPr>
          </a:p>
          <a:p>
            <a:pPr marL="0" indent="0">
              <a:buNone/>
            </a:pPr>
            <a:endParaRPr lang="en-US" dirty="0">
              <a:solidFill>
                <a:srgbClr val="404040"/>
              </a:solidFill>
              <a:latin typeface="Helvetica"/>
              <a:cs typeface="Helvetica"/>
            </a:endParaRPr>
          </a:p>
          <a:p>
            <a:pPr marL="0" indent="0" algn="ctr">
              <a:buNone/>
            </a:pPr>
            <a:r>
              <a:rPr lang="en-US" sz="2133" b="1" i="1" dirty="0">
                <a:solidFill>
                  <a:srgbClr val="404040"/>
                </a:solidFill>
              </a:rPr>
              <a:t>What do you know about LLMs…?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dirty="0"/>
              <a:t>Introduction to LLMs</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dirty="0"/>
              <a:t>What do you know about LLMs…?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do YOU intend to use them for?</a:t>
            </a:r>
          </a:p>
        </p:txBody>
      </p:sp>
    </p:spTree>
    <p:extLst>
      <p:ext uri="{BB962C8B-B14F-4D97-AF65-F5344CB8AC3E}">
        <p14:creationId xmlns:p14="http://schemas.microsoft.com/office/powerpoint/2010/main" val="1363420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pic>
        <p:nvPicPr>
          <p:cNvPr id="12" name="Picture 11" descr="A cartoon of a llama&#10;&#10;Description automatically generated">
            <a:extLst>
              <a:ext uri="{FF2B5EF4-FFF2-40B4-BE49-F238E27FC236}">
                <a16:creationId xmlns:a16="http://schemas.microsoft.com/office/drawing/2014/main" id="{5590CD0E-FEEE-8860-EEA0-E9271FF60E7A}"/>
              </a:ext>
            </a:extLst>
          </p:cNvPr>
          <p:cNvPicPr>
            <a:picLocks noChangeAspect="1"/>
          </p:cNvPicPr>
          <p:nvPr/>
        </p:nvPicPr>
        <p:blipFill>
          <a:blip r:embed="rId3"/>
          <a:stretch>
            <a:fillRect/>
          </a:stretch>
        </p:blipFill>
        <p:spPr>
          <a:xfrm>
            <a:off x="1752677" y="1131219"/>
            <a:ext cx="8677963" cy="4958835"/>
          </a:xfrm>
          <a:prstGeom prst="rect">
            <a:avLst/>
          </a:prstGeom>
        </p:spPr>
      </p:pic>
    </p:spTree>
    <p:extLst>
      <p:ext uri="{BB962C8B-B14F-4D97-AF65-F5344CB8AC3E}">
        <p14:creationId xmlns:p14="http://schemas.microsoft.com/office/powerpoint/2010/main" val="2632968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2965</Words>
  <Application>Microsoft Macintosh PowerPoint</Application>
  <PresentationFormat>Widescreen</PresentationFormat>
  <Paragraphs>239</Paragraphs>
  <Slides>19</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Avenir Book</vt:lpstr>
      <vt:lpstr>Avenir Heavy</vt:lpstr>
      <vt:lpstr>Calibri</vt:lpstr>
      <vt:lpstr>Calibri Light</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6</cp:revision>
  <dcterms:created xsi:type="dcterms:W3CDTF">2024-02-18T14:31:29Z</dcterms:created>
  <dcterms:modified xsi:type="dcterms:W3CDTF">2024-02-20T16:22:43Z</dcterms:modified>
</cp:coreProperties>
</file>